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6"/>
  </p:notesMasterIdLst>
  <p:sldIdLst>
    <p:sldId id="256" r:id="rId2"/>
    <p:sldId id="257" r:id="rId3"/>
    <p:sldId id="277" r:id="rId4"/>
    <p:sldId id="279" r:id="rId5"/>
    <p:sldId id="278" r:id="rId6"/>
    <p:sldId id="258" r:id="rId7"/>
    <p:sldId id="260" r:id="rId8"/>
    <p:sldId id="280" r:id="rId9"/>
    <p:sldId id="261" r:id="rId10"/>
    <p:sldId id="265" r:id="rId11"/>
    <p:sldId id="264" r:id="rId12"/>
    <p:sldId id="266" r:id="rId13"/>
    <p:sldId id="281" r:id="rId14"/>
    <p:sldId id="262" r:id="rId15"/>
    <p:sldId id="269" r:id="rId16"/>
    <p:sldId id="271" r:id="rId17"/>
    <p:sldId id="272" r:id="rId18"/>
    <p:sldId id="273" r:id="rId19"/>
    <p:sldId id="276" r:id="rId20"/>
    <p:sldId id="268" r:id="rId21"/>
    <p:sldId id="267" r:id="rId22"/>
    <p:sldId id="270" r:id="rId23"/>
    <p:sldId id="274" r:id="rId24"/>
    <p:sldId id="275" r:id="rId2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02A"/>
    <a:srgbClr val="988C38"/>
    <a:srgbClr val="D17F00"/>
    <a:srgbClr val="00A023"/>
    <a:srgbClr val="004358"/>
    <a:srgbClr val="FF7F00"/>
    <a:srgbClr val="046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089BC-4DF6-4DAA-BC83-D69FB7664080}" type="datetimeFigureOut">
              <a:rPr lang="de-DE" smtClean="0"/>
              <a:t>08.04.2024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6E6F-20A8-4022-8AAA-ECD819BEFE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535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709608" cy="5334001"/>
          </a:xfrm>
          <a:prstGeom prst="rect">
            <a:avLst/>
          </a:prstGeom>
          <a:solidFill>
            <a:srgbClr val="046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907571" y="761999"/>
            <a:ext cx="2288010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46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tertumswissenschaften.uni-mainz.de/ba-alpha/#Downloads:_Prfungsordnung_Modulhandbuch_amp_Studienverlaufsplne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jogustine.uni-mainz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roth@uni-mainz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info.jogustine.uni-mainz.de/files/2022/09/JOGU-StINE-Broschuere_SoSe-2024.pdf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info.jogustine.uni-mainz.de/service/jogustine-servi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altertumswissenschaften.uni-mainz.de/studienbuero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th@uni-mainz.de" TargetMode="External"/><Relationship Id="rId5" Type="http://schemas.openxmlformats.org/officeDocument/2006/relationships/hyperlink" Target="mailto:graessle@uni-mainz.de" TargetMode="External"/><Relationship Id="rId4" Type="http://schemas.openxmlformats.org/officeDocument/2006/relationships/hyperlink" Target="https://www.altertumswissenschaften.uni-mainz.de/studienbuero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udium.uni-mainz.de/mein-studium/service-beratung/studierendenservi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oring.uni-mainz.de/anmeldung/" TargetMode="External"/><Relationship Id="rId2" Type="http://schemas.openxmlformats.org/officeDocument/2006/relationships/hyperlink" Target="https://www.mentoring.uni-mainz.de/mento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zdv.uni-mainz.de/remotedesktop-arbeiten-am-entfernten-arbeitsplat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ikm.uni-mainz.de/" TargetMode="External"/><Relationship Id="rId7" Type="http://schemas.openxmlformats.org/officeDocument/2006/relationships/hyperlink" Target="https://www.instagram.com/ancientstudiesmainz/" TargetMode="External"/><Relationship Id="rId2" Type="http://schemas.openxmlformats.org/officeDocument/2006/relationships/hyperlink" Target="https://www.altertumswissenschaften.uni-mainz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iktok.com/@ancientstudiesmainz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altertumswissenschaften.uni-mainz.de/ma-alpha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altertumswissenschaften.uni-mainz.de/ba-alpha/" TargetMode="Externa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altertumswissenschaften.uni-mainz.de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hyperlink" Target="https://www.ikm.uni-mainz.d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ertumswissenschaften.uni-mainz.de/ba-alph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ltertumswissenschaften.uni-mainz.de/ba-alpha/#Downloads:_Prfungsordnung_Modulhandbuch_amp_Studienverlaufsplne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AB78A-FAED-EB9B-C4BF-A1E7581D0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269" y="1107948"/>
            <a:ext cx="7791741" cy="3255264"/>
          </a:xfrm>
        </p:spPr>
        <p:txBody>
          <a:bodyPr>
            <a:normAutofit/>
          </a:bodyPr>
          <a:lstStyle/>
          <a:p>
            <a:pPr algn="ctr"/>
            <a:r>
              <a:rPr lang="de-DE" sz="4800" b="1" dirty="0" err="1"/>
              <a:t>Archäologien</a:t>
            </a:r>
            <a:r>
              <a:rPr lang="de-DE" sz="4800" b="1" dirty="0"/>
              <a:t> und Philologien in den Altertumswissenschaften</a:t>
            </a:r>
            <a:br>
              <a:rPr lang="de-DE" sz="4800" b="1" dirty="0"/>
            </a:br>
            <a:r>
              <a:rPr lang="de-DE" sz="4800" b="1" dirty="0"/>
              <a:t>(ALPHA)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DE86528-9E08-1E53-CDBE-23CB842E3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9539" y="4524323"/>
            <a:ext cx="7315200" cy="1225729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dirty="0"/>
              <a:t>Einführungsveranstaltung </a:t>
            </a:r>
          </a:p>
          <a:p>
            <a:pPr algn="ctr"/>
            <a:r>
              <a:rPr lang="de-DE" dirty="0"/>
              <a:t>Studienstart </a:t>
            </a:r>
            <a:r>
              <a:rPr lang="de-DE" dirty="0" err="1"/>
              <a:t>SoSe</a:t>
            </a:r>
            <a:r>
              <a:rPr lang="de-DE" dirty="0"/>
              <a:t> 2024</a:t>
            </a:r>
          </a:p>
          <a:p>
            <a:pPr algn="ctr"/>
            <a:r>
              <a:rPr lang="de-DE" dirty="0"/>
              <a:t>Montag, 08.04.2024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8A5654-5106-19C1-79D5-E35A72AC1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06" y="224428"/>
            <a:ext cx="1008371" cy="3024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A40D1F-C9E9-B6EA-14B7-DCA4AD740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8" name="Grafik 1">
            <a:extLst>
              <a:ext uri="{FF2B5EF4-FFF2-40B4-BE49-F238E27FC236}">
                <a16:creationId xmlns:a16="http://schemas.microsoft.com/office/drawing/2014/main" id="{1A9BFC38-CF45-D5E2-118F-2343D7897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5" t="-2710" b="-1"/>
          <a:stretch/>
        </p:blipFill>
        <p:spPr bwMode="auto">
          <a:xfrm>
            <a:off x="11346068" y="90295"/>
            <a:ext cx="551038" cy="57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152C1-60C7-AA1B-AE9B-BE939E7F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Qualifizierung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4AC66B-7BAF-F58F-4DE7-D2949D8F4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FEFD54-1B6A-7424-5D8D-E8BD2A1B0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DD31DA9-844E-CE1C-C67F-77EC29D75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B2C840F-BB63-94D8-3D16-40BA8F35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09" y="1248002"/>
            <a:ext cx="7959143" cy="44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AEC2EF1-55FA-E03D-E2F7-49C7B42317CE}"/>
              </a:ext>
            </a:extLst>
          </p:cNvPr>
          <p:cNvSpPr/>
          <p:nvPr/>
        </p:nvSpPr>
        <p:spPr>
          <a:xfrm>
            <a:off x="8991601" y="1885361"/>
            <a:ext cx="2386552" cy="3724637"/>
          </a:xfrm>
          <a:prstGeom prst="rect">
            <a:avLst/>
          </a:prstGeom>
          <a:noFill/>
          <a:ln w="50800">
            <a:solidFill>
              <a:srgbClr val="00A0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883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B324F9-47B7-BEFA-F238-7B00B998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Qualifizierung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845677-589F-EE26-BAD7-FB3690A18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1090354"/>
            <a:ext cx="7315200" cy="5120640"/>
          </a:xfrm>
        </p:spPr>
        <p:txBody>
          <a:bodyPr>
            <a:normAutofit/>
          </a:bodyPr>
          <a:lstStyle/>
          <a:p>
            <a:r>
              <a:rPr lang="de-DE" sz="16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  <a:ea typeface="Calibri" panose="020F0502020204030204" pitchFamily="34" charset="0"/>
              </a:rPr>
              <a:t>ermöglicht fächerübergreifende Studien, die dennoch in der Regel einen inhaltlichen und/oder methodischen Bezug zum Schwerpunktfach aufweisen. </a:t>
            </a:r>
          </a:p>
          <a:p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Calibri" panose="020F0502020204030204" pitchFamily="34" charset="0"/>
              </a:rPr>
              <a:t>Im B.A. ALPHA ein Nebenfach mit 60 LP </a:t>
            </a:r>
            <a:r>
              <a:rPr lang="de-DE" sz="1600" b="1" i="1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  <a:ea typeface="Calibri" panose="020F0502020204030204" pitchFamily="34" charset="0"/>
              </a:rPr>
              <a:t> zwei Nebenfächer mit 30 LP</a:t>
            </a:r>
          </a:p>
          <a:p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In </a:t>
            </a:r>
            <a:r>
              <a:rPr lang="de-DE" sz="1600" dirty="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Jogustine</a:t>
            </a:r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 selbst über Wahlbereich (Bereichswahl) festzulegen, welches Fach / welche Fächer</a:t>
            </a:r>
          </a:p>
          <a:p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Wählbar sind: Alle ALPHA-Fächer &amp; Modulpakete bzw. </a:t>
            </a:r>
            <a:r>
              <a:rPr lang="de-DE" sz="1600" dirty="0" err="1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Beifächer</a:t>
            </a:r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 externer Fächer</a:t>
            </a:r>
          </a:p>
          <a:p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Externe Fächer: 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Ältere Philosophiegeschichte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Alte Geschichte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Buchwissenschaft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Byzantinistik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Ethnologie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Katholische Theologie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Kunstgeschichte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Linguistik</a:t>
            </a:r>
          </a:p>
          <a:p>
            <a:pPr lvl="1"/>
            <a:r>
              <a:rPr lang="de-DE" sz="1600" dirty="0">
                <a:solidFill>
                  <a:srgbClr val="333333"/>
                </a:solidFill>
                <a:highlight>
                  <a:srgbClr val="FFFFFF"/>
                </a:highlight>
                <a:latin typeface="+mj-lt"/>
              </a:rPr>
              <a:t>(weitere Kooperationen sind in Planung)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691CAA-7C7C-B1E5-30CC-A2B4604B6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EFFAED8-1021-C931-9F33-0EB13AAAA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92DF2369-4698-C1D9-DBE0-AD6AF16DBAA6}"/>
              </a:ext>
            </a:extLst>
          </p:cNvPr>
          <p:cNvSpPr/>
          <p:nvPr/>
        </p:nvSpPr>
        <p:spPr>
          <a:xfrm>
            <a:off x="3949829" y="841532"/>
            <a:ext cx="1753387" cy="320512"/>
          </a:xfrm>
          <a:prstGeom prst="roundRect">
            <a:avLst/>
          </a:prstGeom>
          <a:solidFill>
            <a:srgbClr val="D1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Affiner Bereich</a:t>
            </a:r>
          </a:p>
        </p:txBody>
      </p:sp>
    </p:spTree>
    <p:extLst>
      <p:ext uri="{BB962C8B-B14F-4D97-AF65-F5344CB8AC3E}">
        <p14:creationId xmlns:p14="http://schemas.microsoft.com/office/powerpoint/2010/main" val="2653022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9BED1-42A9-546F-D29F-FF630E74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Individuelle Qualifizierung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564889-45DF-2809-0817-12255BDAE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92389"/>
            <a:ext cx="7315200" cy="5120640"/>
          </a:xfrm>
        </p:spPr>
        <p:txBody>
          <a:bodyPr/>
          <a:lstStyle/>
          <a:p>
            <a:r>
              <a:rPr lang="de-DE" sz="1600" dirty="0"/>
              <a:t>Ausbau praktischer und ergänzender Kompetenzen</a:t>
            </a:r>
          </a:p>
          <a:p>
            <a:r>
              <a:rPr lang="de-DE" sz="1600" dirty="0"/>
              <a:t>Aufbau und Vertiefung von Sprachkenntnissen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E944D78-1508-76C9-0768-2522977EF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A21BD21-4E28-1A65-6354-B2B3194DB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9065100-944B-5823-B41F-1795B640F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010" y="1921082"/>
            <a:ext cx="5944430" cy="4258269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B491CE8-ABFE-6735-FBD4-F73C01E6AA54}"/>
              </a:ext>
            </a:extLst>
          </p:cNvPr>
          <p:cNvSpPr/>
          <p:nvPr/>
        </p:nvSpPr>
        <p:spPr>
          <a:xfrm>
            <a:off x="3949829" y="813251"/>
            <a:ext cx="2146171" cy="320512"/>
          </a:xfrm>
          <a:prstGeom prst="roundRect">
            <a:avLst/>
          </a:prstGeom>
          <a:solidFill>
            <a:srgbClr val="988C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Berufskompetenzen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49C520-731D-2532-6891-6B2CA28126DC}"/>
              </a:ext>
            </a:extLst>
          </p:cNvPr>
          <p:cNvSpPr txBox="1"/>
          <p:nvPr/>
        </p:nvSpPr>
        <p:spPr>
          <a:xfrm>
            <a:off x="3728330" y="6277128"/>
            <a:ext cx="79528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5"/>
              </a:rPr>
              <a:t>https://www.altertumswissenschaften.uni-mainz.de/ba-alpha/#Downloads:_Prfungsordnung_Modulhandbuch_amp_Studienverlaufsplne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3247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2C701-CDCB-FD0F-D4FC-DAFA1869A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" y="1123837"/>
            <a:ext cx="3200400" cy="4601183"/>
          </a:xfrm>
        </p:spPr>
        <p:txBody>
          <a:bodyPr/>
          <a:lstStyle/>
          <a:p>
            <a:r>
              <a:rPr lang="de-DE" dirty="0"/>
              <a:t>Studienverlaufs-plan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86AFE1-1114-DDA5-593E-8DDFFEB89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456040D-BB19-EFA8-EA52-6B1A69629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240" y="1123837"/>
            <a:ext cx="4819010" cy="552056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1CA452-515D-BFDE-F63D-EBC6CA4CF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925" y="171204"/>
            <a:ext cx="5839640" cy="952633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EC3A594-3496-8592-D4AD-83AAC630B7A1}"/>
              </a:ext>
            </a:extLst>
          </p:cNvPr>
          <p:cNvSpPr/>
          <p:nvPr/>
        </p:nvSpPr>
        <p:spPr>
          <a:xfrm>
            <a:off x="3549333" y="2696342"/>
            <a:ext cx="2377907" cy="1131216"/>
          </a:xfrm>
          <a:prstGeom prst="roundRect">
            <a:avLst/>
          </a:prstGeom>
          <a:solidFill>
            <a:srgbClr val="C100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Grobe Orientierung</a:t>
            </a:r>
          </a:p>
          <a:p>
            <a:pPr algn="ctr"/>
            <a:r>
              <a:rPr lang="de-DE" b="1" u="sng" dirty="0"/>
              <a:t>Nicht</a:t>
            </a:r>
            <a:r>
              <a:rPr lang="de-DE" dirty="0"/>
              <a:t> verbindlich!</a:t>
            </a:r>
          </a:p>
        </p:txBody>
      </p:sp>
    </p:spTree>
    <p:extLst>
      <p:ext uri="{BB962C8B-B14F-4D97-AF65-F5344CB8AC3E}">
        <p14:creationId xmlns:p14="http://schemas.microsoft.com/office/powerpoint/2010/main" val="13454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BAC81-118F-397F-25D2-DC2F8E53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" y="1123837"/>
            <a:ext cx="3261673" cy="4601183"/>
          </a:xfrm>
        </p:spPr>
        <p:txBody>
          <a:bodyPr/>
          <a:lstStyle/>
          <a:p>
            <a:r>
              <a:rPr lang="de-DE" dirty="0"/>
              <a:t>Veranstaltungen im </a:t>
            </a:r>
            <a:br>
              <a:rPr lang="de-DE" dirty="0"/>
            </a:br>
            <a:r>
              <a:rPr lang="de-DE" dirty="0"/>
              <a:t>1. Semester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91D9EE-758C-24E4-A05B-B2B2C7C5E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Einführungsveranstaltungen ALPHA (EINF 1 und 2)</a:t>
            </a:r>
          </a:p>
          <a:p>
            <a:r>
              <a:rPr lang="de-DE" dirty="0"/>
              <a:t>Einführungen des Schwerpunkts</a:t>
            </a:r>
          </a:p>
          <a:p>
            <a:r>
              <a:rPr lang="de-DE" dirty="0"/>
              <a:t>Sprachkurse (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in PO/MHB nachsehen (z.B. Mittelägyptisch und Akkadisch: Start nur im </a:t>
            </a:r>
            <a:r>
              <a:rPr lang="de-DE" dirty="0" err="1"/>
              <a:t>SoSe</a:t>
            </a:r>
            <a:r>
              <a:rPr lang="de-DE" dirty="0"/>
              <a:t>))</a:t>
            </a:r>
          </a:p>
          <a:p>
            <a:endParaRPr lang="de-DE" dirty="0"/>
          </a:p>
          <a:p>
            <a:r>
              <a:rPr lang="de-DE" dirty="0"/>
              <a:t>Richtwert pro Semester: 30 LP pro Semester</a:t>
            </a:r>
          </a:p>
          <a:p>
            <a:pPr lvl="1"/>
            <a:r>
              <a:rPr lang="de-DE" dirty="0"/>
              <a:t>20-25 LP fachbezogen (Schwerpunkt + affiner Bereich = 4-6 Veranstaltungen) </a:t>
            </a:r>
          </a:p>
          <a:p>
            <a:pPr lvl="1"/>
            <a:r>
              <a:rPr lang="de-DE" dirty="0"/>
              <a:t>+ 5-10 LP Praxis/Berufskompetenzen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C98E99-B64F-AF06-D469-CEEF63F2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AE013F3-1863-9352-2B8B-1753C0519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6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C5134-FE2A-58A9-ECAC-8D5A7FCB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5" y="1123836"/>
            <a:ext cx="3053348" cy="4601183"/>
          </a:xfrm>
        </p:spPr>
        <p:txBody>
          <a:bodyPr/>
          <a:lstStyle/>
          <a:p>
            <a:r>
              <a:rPr lang="de-DE" dirty="0" err="1"/>
              <a:t>Lehrver-anstaltungs</a:t>
            </a:r>
            <a:r>
              <a:rPr lang="de-DE" dirty="0"/>
              <a:t>- und </a:t>
            </a:r>
            <a:br>
              <a:rPr lang="de-DE" dirty="0"/>
            </a:br>
            <a:r>
              <a:rPr lang="de-DE" dirty="0"/>
              <a:t>Prüfungs-anmeldung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903D3C-73FA-D55D-D81F-8E59B56F2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Lehrveranstaltungsanmeldung und Prüfungsanmeldung über Jogustine: </a:t>
            </a:r>
            <a:r>
              <a:rPr lang="de-DE" sz="1800" dirty="0">
                <a:hlinkClick r:id="rId2"/>
              </a:rPr>
              <a:t>https://jogustine.uni-mainz.de/</a:t>
            </a:r>
            <a:r>
              <a:rPr lang="de-DE" sz="1800" dirty="0"/>
              <a:t> </a:t>
            </a:r>
            <a:endParaRPr lang="de-DE" sz="2800" dirty="0"/>
          </a:p>
          <a:p>
            <a:r>
              <a:rPr lang="de-DE" dirty="0"/>
              <a:t>Nur zu bestimmten Anmeldephasen möglich!</a:t>
            </a:r>
          </a:p>
          <a:p>
            <a:r>
              <a:rPr lang="de-DE" dirty="0"/>
              <a:t>2. Anmeldephase: </a:t>
            </a:r>
          </a:p>
          <a:p>
            <a:pPr marL="502920" lvl="1" indent="0">
              <a:buNone/>
            </a:pPr>
            <a:r>
              <a:rPr lang="de-DE" b="1" dirty="0"/>
              <a:t>Mo., 08.04.2024, 13 Uhr – Do., 11.04.2024, 13 Uhr</a:t>
            </a:r>
          </a:p>
          <a:p>
            <a:r>
              <a:rPr lang="de-DE" dirty="0"/>
              <a:t>3. Anmeldephase (Restplatzvergabe): </a:t>
            </a:r>
          </a:p>
          <a:p>
            <a:pPr marL="502920" lvl="1" indent="0">
              <a:buNone/>
            </a:pPr>
            <a:r>
              <a:rPr lang="de-DE" b="1" dirty="0"/>
              <a:t>Mo., 15.04.2024, 13 Uhr – Fr., 19.04.2024, 21 Uhr</a:t>
            </a:r>
          </a:p>
          <a:p>
            <a:r>
              <a:rPr lang="de-DE" dirty="0"/>
              <a:t>Prüfungsanmeldephase: </a:t>
            </a:r>
          </a:p>
          <a:p>
            <a:pPr lvl="1"/>
            <a:r>
              <a:rPr lang="de-DE" b="1" dirty="0"/>
              <a:t>Mo., 17.06.2024, 13 Uhr – Mo., 01.07.2024, 13 Uhr </a:t>
            </a:r>
          </a:p>
          <a:p>
            <a:pPr marL="502920" lvl="1" indent="0">
              <a:buNone/>
            </a:pPr>
            <a:r>
              <a:rPr lang="de-DE" dirty="0"/>
              <a:t>(</a:t>
            </a:r>
            <a:r>
              <a:rPr lang="de-DE" dirty="0" err="1"/>
              <a:t>Jogustine</a:t>
            </a:r>
            <a:r>
              <a:rPr lang="de-DE" dirty="0"/>
              <a:t>-Nachrichten und Aushänge beachten!)</a:t>
            </a:r>
          </a:p>
          <a:p>
            <a:r>
              <a:rPr lang="de-DE" dirty="0"/>
              <a:t>Auch Abmeldung von Veranstaltungen/Prüfungen in diesen Zeiträumen möglich!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79BD2AF-539E-8194-2121-D0DC84096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B37D5CB-3975-3E64-7C4A-66B39E8AC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A5BD20-0652-3256-90A5-33E744B7F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036" y="1778460"/>
            <a:ext cx="1302939" cy="8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72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27CDF3-920F-6A1B-DE26-64CA4B4D8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037" y="864108"/>
            <a:ext cx="7268065" cy="512064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Auf </a:t>
            </a:r>
            <a:r>
              <a:rPr lang="de-DE" b="1" dirty="0" err="1"/>
              <a:t>Jogustine</a:t>
            </a:r>
            <a:r>
              <a:rPr lang="de-DE" b="1" dirty="0"/>
              <a:t>-Portal</a:t>
            </a:r>
            <a:r>
              <a:rPr lang="de-DE" dirty="0"/>
              <a:t> anmelden </a:t>
            </a:r>
          </a:p>
          <a:p>
            <a:pPr lvl="1"/>
            <a:r>
              <a:rPr lang="de-DE" dirty="0"/>
              <a:t>ZDV-Benutzername + Passwort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Idealerweise ist </a:t>
            </a:r>
            <a:r>
              <a:rPr lang="de-DE" b="1" dirty="0"/>
              <a:t>Schwerpunkt</a:t>
            </a:r>
            <a:r>
              <a:rPr lang="de-DE" dirty="0"/>
              <a:t> schon gesetzt, ansonsten Email mit Schwerpunkt an Dr. Silke Roth (</a:t>
            </a:r>
            <a:r>
              <a:rPr lang="de-DE" dirty="0">
                <a:hlinkClick r:id="rId2"/>
              </a:rPr>
              <a:t>roth@uni-mainz.de</a:t>
            </a:r>
            <a:r>
              <a:rPr lang="de-DE" dirty="0"/>
              <a:t>) </a:t>
            </a:r>
          </a:p>
          <a:p>
            <a:pPr marL="0" indent="0">
              <a:buNone/>
            </a:pPr>
            <a:r>
              <a:rPr lang="de-DE" sz="1600" dirty="0"/>
              <a:t>-&gt; Ohne Schwerpunkteintragung ist keine Veranstaltungsanmeldung möglich!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Zum </a:t>
            </a:r>
            <a:r>
              <a:rPr lang="de-DE" b="1" dirty="0"/>
              <a:t>Modul</a:t>
            </a:r>
            <a:r>
              <a:rPr lang="de-DE" dirty="0"/>
              <a:t> anmelden!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Zur </a:t>
            </a:r>
            <a:r>
              <a:rPr lang="de-DE" b="1" dirty="0"/>
              <a:t>Veranstaltung</a:t>
            </a:r>
            <a:r>
              <a:rPr lang="de-DE" dirty="0"/>
              <a:t> anmelden (immer vom Modul aus!)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Zur </a:t>
            </a:r>
            <a:r>
              <a:rPr lang="de-DE" b="1" dirty="0"/>
              <a:t>Prüfung</a:t>
            </a:r>
            <a:r>
              <a:rPr lang="de-DE" dirty="0"/>
              <a:t> anmelden (Anmeldephasen beachten)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C86D28-E4B1-D74C-5B3D-4C8A6E50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46462" cy="4601183"/>
          </a:xfrm>
        </p:spPr>
        <p:txBody>
          <a:bodyPr/>
          <a:lstStyle/>
          <a:p>
            <a:r>
              <a:rPr lang="de-DE" dirty="0" err="1"/>
              <a:t>Lehrver-anstaltungs</a:t>
            </a:r>
            <a:r>
              <a:rPr lang="de-DE" dirty="0"/>
              <a:t>- und </a:t>
            </a:r>
            <a:br>
              <a:rPr lang="de-DE" dirty="0"/>
            </a:br>
            <a:r>
              <a:rPr lang="de-DE" dirty="0"/>
              <a:t>Prüfungs-anmeldung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254B1B2-0BA4-69C5-8823-51E9924AC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091EDF0-DEC1-3064-CBCA-C960B189C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7" name="Pfeil: nach rechts gekrümmt 6">
            <a:extLst>
              <a:ext uri="{FF2B5EF4-FFF2-40B4-BE49-F238E27FC236}">
                <a16:creationId xmlns:a16="http://schemas.microsoft.com/office/drawing/2014/main" id="{05A4AA07-B5DB-4D52-6CFA-3E93BC840C8D}"/>
              </a:ext>
            </a:extLst>
          </p:cNvPr>
          <p:cNvSpPr/>
          <p:nvPr/>
        </p:nvSpPr>
        <p:spPr>
          <a:xfrm>
            <a:off x="3742442" y="1192491"/>
            <a:ext cx="584462" cy="1442300"/>
          </a:xfrm>
          <a:prstGeom prst="curved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Pfeil: nach rechts gekrümmt 7">
            <a:extLst>
              <a:ext uri="{FF2B5EF4-FFF2-40B4-BE49-F238E27FC236}">
                <a16:creationId xmlns:a16="http://schemas.microsoft.com/office/drawing/2014/main" id="{DE8EB141-1916-5505-4106-F70CBC8801EB}"/>
              </a:ext>
            </a:extLst>
          </p:cNvPr>
          <p:cNvSpPr/>
          <p:nvPr/>
        </p:nvSpPr>
        <p:spPr>
          <a:xfrm>
            <a:off x="3742442" y="2710204"/>
            <a:ext cx="584462" cy="1333897"/>
          </a:xfrm>
          <a:prstGeom prst="curved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Pfeil: nach rechts gekrümmt 8">
            <a:extLst>
              <a:ext uri="{FF2B5EF4-FFF2-40B4-BE49-F238E27FC236}">
                <a16:creationId xmlns:a16="http://schemas.microsoft.com/office/drawing/2014/main" id="{748E24CE-DBCE-E5CD-D418-CE48DCFCA4A0}"/>
              </a:ext>
            </a:extLst>
          </p:cNvPr>
          <p:cNvSpPr/>
          <p:nvPr/>
        </p:nvSpPr>
        <p:spPr>
          <a:xfrm>
            <a:off x="3742442" y="4092708"/>
            <a:ext cx="584462" cy="791852"/>
          </a:xfrm>
          <a:prstGeom prst="curved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: nach rechts gekrümmt 9">
            <a:extLst>
              <a:ext uri="{FF2B5EF4-FFF2-40B4-BE49-F238E27FC236}">
                <a16:creationId xmlns:a16="http://schemas.microsoft.com/office/drawing/2014/main" id="{D0F590A4-9DB4-1A41-854F-521D50329B70}"/>
              </a:ext>
            </a:extLst>
          </p:cNvPr>
          <p:cNvSpPr/>
          <p:nvPr/>
        </p:nvSpPr>
        <p:spPr>
          <a:xfrm>
            <a:off x="3742442" y="4933168"/>
            <a:ext cx="584462" cy="791852"/>
          </a:xfrm>
          <a:prstGeom prst="curvedRightArrow">
            <a:avLst/>
          </a:prstGeom>
          <a:solidFill>
            <a:srgbClr val="C1002A"/>
          </a:solidFill>
          <a:ln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7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582B-90A6-2AF5-CBBB-FAE4D26E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Jogustine</a:t>
            </a:r>
            <a:r>
              <a:rPr lang="de-DE" dirty="0"/>
              <a:t>-Hilfen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7B0B8B-F80D-4ECA-6312-69AA7FF33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766" y="660980"/>
            <a:ext cx="7315200" cy="5857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Informationsseite </a:t>
            </a:r>
            <a:r>
              <a:rPr lang="de-DE" dirty="0" err="1"/>
              <a:t>Jogustine</a:t>
            </a:r>
            <a:r>
              <a:rPr lang="de-DE" dirty="0"/>
              <a:t>: </a:t>
            </a:r>
          </a:p>
          <a:p>
            <a:pPr marL="502920" lvl="1" indent="0">
              <a:buNone/>
            </a:pPr>
            <a:r>
              <a:rPr lang="de-DE" dirty="0">
                <a:hlinkClick r:id="rId2"/>
              </a:rPr>
              <a:t>https://info.jogustine.uni-mainz.de/service/jogustine-service/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/>
              <a:t>Jogustine</a:t>
            </a:r>
            <a:r>
              <a:rPr lang="de-DE" dirty="0"/>
              <a:t> Informationsbroschüre (</a:t>
            </a:r>
            <a:r>
              <a:rPr lang="de-DE" dirty="0" err="1"/>
              <a:t>SoSe</a:t>
            </a:r>
            <a:r>
              <a:rPr lang="de-DE" dirty="0"/>
              <a:t> 2024):</a:t>
            </a:r>
          </a:p>
          <a:p>
            <a:pPr marL="502920" lvl="1" indent="0">
              <a:buNone/>
            </a:pPr>
            <a:r>
              <a:rPr lang="de-DE" dirty="0">
                <a:hlinkClick r:id="rId3"/>
              </a:rPr>
              <a:t>https://info.jogustine.uni-mainz.de/files/2022/09/JOGU-StINE-Broschuere_SoSe-2024.pdf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Studienbüro Altertumswissenschaften:</a:t>
            </a:r>
          </a:p>
          <a:p>
            <a:pPr marL="502920" lvl="1" indent="0">
              <a:buNone/>
            </a:pPr>
            <a:r>
              <a:rPr lang="de-DE" dirty="0">
                <a:hlinkClick r:id="rId4"/>
              </a:rPr>
              <a:t>https://www.altertumswissenschaften.uni-mainz.de/studienbueros/</a:t>
            </a: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13046A-C7B3-2E43-5B35-5523ED599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124ED1E-6D09-5438-265D-58B50C627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FEE9879-10E5-C2F6-8827-46AA0C563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19" y="2607135"/>
            <a:ext cx="1302939" cy="8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3094CBA-363A-94DA-80AF-194328417C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8224" y="1525305"/>
            <a:ext cx="4693571" cy="315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73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0D12D-82E2-0BD7-08B9-880070DD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5316" cy="4601183"/>
          </a:xfrm>
        </p:spPr>
        <p:txBody>
          <a:bodyPr/>
          <a:lstStyle/>
          <a:p>
            <a:pPr algn="ctr"/>
            <a:r>
              <a:rPr lang="de-DE" dirty="0"/>
              <a:t>Studienbüro</a:t>
            </a:r>
            <a:br>
              <a:rPr lang="de-DE" dirty="0"/>
            </a:br>
            <a:br>
              <a:rPr lang="de-DE" dirty="0"/>
            </a:br>
            <a:r>
              <a:rPr lang="de-DE" dirty="0"/>
              <a:t>Altertums-wissenschaften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5CE174-8005-EF1B-21E0-22DB83B52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D75B05-2592-7B1D-AE34-37E1ABD2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869FF3-717E-2F09-AB45-7745498B397F}"/>
              </a:ext>
            </a:extLst>
          </p:cNvPr>
          <p:cNvSpPr txBox="1"/>
          <p:nvPr/>
        </p:nvSpPr>
        <p:spPr>
          <a:xfrm>
            <a:off x="3733953" y="5955232"/>
            <a:ext cx="8078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2920" lvl="1" indent="0">
              <a:buNone/>
            </a:pPr>
            <a:r>
              <a:rPr lang="de-DE" dirty="0">
                <a:hlinkClick r:id="rId4"/>
              </a:rPr>
              <a:t>https://www.altertumswissenschaften.uni-mainz.de/studienbueros/</a:t>
            </a:r>
            <a:r>
              <a:rPr lang="de-DE" dirty="0"/>
              <a:t> 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0D4539B-C1F1-656C-EC5C-28256B4A233C}"/>
              </a:ext>
            </a:extLst>
          </p:cNvPr>
          <p:cNvSpPr/>
          <p:nvPr/>
        </p:nvSpPr>
        <p:spPr>
          <a:xfrm>
            <a:off x="3733953" y="1187958"/>
            <a:ext cx="2620652" cy="348791"/>
          </a:xfrm>
          <a:prstGeom prst="roundRect">
            <a:avLst/>
          </a:prstGeom>
          <a:solidFill>
            <a:srgbClr val="C100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Studienangelegenheiten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8CF182B-3C5D-B881-DF9E-1039F091A656}"/>
              </a:ext>
            </a:extLst>
          </p:cNvPr>
          <p:cNvSpPr txBox="1"/>
          <p:nvPr/>
        </p:nvSpPr>
        <p:spPr>
          <a:xfrm>
            <a:off x="3691450" y="1668724"/>
            <a:ext cx="32291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Nadine Gräßler</a:t>
            </a:r>
          </a:p>
          <a:p>
            <a:r>
              <a:rPr lang="de-DE" sz="1600" dirty="0"/>
              <a:t>Studienmanagerin ALPHA &amp; ÄG/AO</a:t>
            </a:r>
          </a:p>
          <a:p>
            <a:r>
              <a:rPr lang="de-DE" sz="1600" dirty="0">
                <a:hlinkClick r:id="rId5"/>
              </a:rPr>
              <a:t>graessle@uni-mainz.de</a:t>
            </a:r>
            <a:r>
              <a:rPr lang="de-DE" sz="1600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EB8769C-7D64-7648-BDD2-B8400DC7148C}"/>
              </a:ext>
            </a:extLst>
          </p:cNvPr>
          <p:cNvSpPr txBox="1"/>
          <p:nvPr/>
        </p:nvSpPr>
        <p:spPr>
          <a:xfrm>
            <a:off x="7575458" y="1668724"/>
            <a:ext cx="2772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Klaus Junker</a:t>
            </a:r>
          </a:p>
          <a:p>
            <a:r>
              <a:rPr lang="de-DE" sz="1600" dirty="0"/>
              <a:t>Studienmanager </a:t>
            </a:r>
            <a:r>
              <a:rPr lang="de-DE" sz="1600" dirty="0" err="1"/>
              <a:t>Archäologien</a:t>
            </a:r>
            <a:endParaRPr lang="de-DE" sz="1600" dirty="0"/>
          </a:p>
          <a:p>
            <a:r>
              <a:rPr lang="de-DE" sz="1600" dirty="0">
                <a:hlinkClick r:id="rId5"/>
              </a:rPr>
              <a:t>kjunker@uni-mainz.de</a:t>
            </a:r>
            <a:r>
              <a:rPr lang="de-DE" sz="1600" dirty="0"/>
              <a:t>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2685D8-09AF-CC05-6A9F-D34FD3CDC58C}"/>
              </a:ext>
            </a:extLst>
          </p:cNvPr>
          <p:cNvSpPr txBox="1"/>
          <p:nvPr/>
        </p:nvSpPr>
        <p:spPr>
          <a:xfrm>
            <a:off x="3706611" y="2748908"/>
            <a:ext cx="3286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Daniel Groß</a:t>
            </a:r>
          </a:p>
          <a:p>
            <a:r>
              <a:rPr lang="de-DE" sz="1600" dirty="0"/>
              <a:t>Studienmanager Griechisch &amp; Latein</a:t>
            </a:r>
          </a:p>
          <a:p>
            <a:r>
              <a:rPr lang="de-DE" sz="1600" dirty="0">
                <a:hlinkClick r:id="rId5"/>
              </a:rPr>
              <a:t>groda@uni-mainz.de</a:t>
            </a:r>
            <a:r>
              <a:rPr lang="de-DE" sz="1600" dirty="0"/>
              <a:t> 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A86C510-6367-4468-E22C-2E97AF40A50D}"/>
              </a:ext>
            </a:extLst>
          </p:cNvPr>
          <p:cNvSpPr/>
          <p:nvPr/>
        </p:nvSpPr>
        <p:spPr>
          <a:xfrm>
            <a:off x="3733953" y="4110133"/>
            <a:ext cx="3383284" cy="348791"/>
          </a:xfrm>
          <a:prstGeom prst="roundRect">
            <a:avLst/>
          </a:prstGeom>
          <a:solidFill>
            <a:srgbClr val="D1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Lehrveranstaltungsmanagement</a:t>
            </a: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0E91B27F-C475-36BA-FD89-CACC33757931}"/>
              </a:ext>
            </a:extLst>
          </p:cNvPr>
          <p:cNvSpPr/>
          <p:nvPr/>
        </p:nvSpPr>
        <p:spPr>
          <a:xfrm>
            <a:off x="7588417" y="4110133"/>
            <a:ext cx="2620652" cy="348791"/>
          </a:xfrm>
          <a:prstGeom prst="roundRect">
            <a:avLst/>
          </a:prstGeom>
          <a:solidFill>
            <a:srgbClr val="988C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Prüfungsmanagement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A5C6A35-E1C4-E5A3-917D-FE355A56E318}"/>
              </a:ext>
            </a:extLst>
          </p:cNvPr>
          <p:cNvSpPr txBox="1"/>
          <p:nvPr/>
        </p:nvSpPr>
        <p:spPr>
          <a:xfrm>
            <a:off x="3776456" y="4578099"/>
            <a:ext cx="2747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Silke Roth</a:t>
            </a:r>
          </a:p>
          <a:p>
            <a:r>
              <a:rPr lang="de-DE" sz="1600" dirty="0"/>
              <a:t>Lehrveranstaltungsmanagerin</a:t>
            </a:r>
          </a:p>
          <a:p>
            <a:r>
              <a:rPr lang="de-DE" sz="1600" dirty="0">
                <a:hlinkClick r:id="rId6"/>
              </a:rPr>
              <a:t>roth@uni-mainz.de</a:t>
            </a:r>
            <a:r>
              <a:rPr lang="de-DE" sz="1600" dirty="0"/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314D03D-78CA-6C4D-03DC-716A2F1BEF6A}"/>
              </a:ext>
            </a:extLst>
          </p:cNvPr>
          <p:cNvSpPr txBox="1"/>
          <p:nvPr/>
        </p:nvSpPr>
        <p:spPr>
          <a:xfrm>
            <a:off x="7575458" y="4490326"/>
            <a:ext cx="2340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Giorgi</a:t>
            </a:r>
            <a:r>
              <a:rPr lang="de-DE" sz="1600" dirty="0"/>
              <a:t> </a:t>
            </a:r>
            <a:r>
              <a:rPr lang="de-DE" sz="1600" dirty="0" err="1"/>
              <a:t>Maisuradze</a:t>
            </a:r>
            <a:r>
              <a:rPr lang="de-DE" sz="1600" dirty="0"/>
              <a:t>, M.A.</a:t>
            </a:r>
          </a:p>
          <a:p>
            <a:r>
              <a:rPr lang="de-DE" sz="1600" dirty="0"/>
              <a:t>Prüfungsmanager</a:t>
            </a:r>
          </a:p>
          <a:p>
            <a:r>
              <a:rPr lang="de-DE" sz="1600" dirty="0">
                <a:hlinkClick r:id="rId6"/>
              </a:rPr>
              <a:t>maisurad@uni-mainz.de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117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0D12D-82E2-0BD7-08B9-880070DD4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5316" cy="4601183"/>
          </a:xfrm>
        </p:spPr>
        <p:txBody>
          <a:bodyPr/>
          <a:lstStyle/>
          <a:p>
            <a:pPr algn="ctr"/>
            <a:r>
              <a:rPr lang="de-DE" dirty="0"/>
              <a:t>Weitere Zuständig-</a:t>
            </a:r>
            <a:r>
              <a:rPr lang="de-DE" dirty="0" err="1"/>
              <a:t>keiten</a:t>
            </a:r>
            <a:r>
              <a:rPr lang="de-DE" dirty="0"/>
              <a:t> im Rahmen</a:t>
            </a:r>
            <a:br>
              <a:rPr lang="de-DE" dirty="0"/>
            </a:br>
            <a:r>
              <a:rPr lang="de-DE" dirty="0"/>
              <a:t>der Studien-organisation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5CE174-8005-EF1B-21E0-22DB83B52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3D75B05-2592-7B1D-AE34-37E1ABD20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0D4539B-C1F1-656C-EC5C-28256B4A233C}"/>
              </a:ext>
            </a:extLst>
          </p:cNvPr>
          <p:cNvSpPr/>
          <p:nvPr/>
        </p:nvSpPr>
        <p:spPr>
          <a:xfrm>
            <a:off x="3804571" y="1920301"/>
            <a:ext cx="4533354" cy="348791"/>
          </a:xfrm>
          <a:prstGeom prst="roundRect">
            <a:avLst/>
          </a:prstGeom>
          <a:solidFill>
            <a:srgbClr val="0043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Einschreibung, Umschreibung (Fachwechsel)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72685D8-09AF-CC05-6A9F-D34FD3CDC58C}"/>
              </a:ext>
            </a:extLst>
          </p:cNvPr>
          <p:cNvSpPr txBox="1"/>
          <p:nvPr/>
        </p:nvSpPr>
        <p:spPr>
          <a:xfrm>
            <a:off x="3804571" y="2342383"/>
            <a:ext cx="7756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Studierendenservice Center: </a:t>
            </a:r>
          </a:p>
          <a:p>
            <a:r>
              <a:rPr lang="de-DE" sz="1600" dirty="0">
                <a:hlinkClick r:id="rId4"/>
              </a:rPr>
              <a:t>https://www.studium.uni-mainz.de/mein-studium/service-beratung/studierendenservice/</a:t>
            </a:r>
            <a:r>
              <a:rPr lang="de-DE" sz="1600" dirty="0"/>
              <a:t> </a:t>
            </a:r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BA86C510-6367-4468-E22C-2E97AF40A50D}"/>
              </a:ext>
            </a:extLst>
          </p:cNvPr>
          <p:cNvSpPr/>
          <p:nvPr/>
        </p:nvSpPr>
        <p:spPr>
          <a:xfrm>
            <a:off x="3804571" y="3487268"/>
            <a:ext cx="3501202" cy="348791"/>
          </a:xfrm>
          <a:prstGeom prst="round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Studienberatung (fachspezifisch)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A5C6A35-E1C4-E5A3-917D-FE355A56E318}"/>
              </a:ext>
            </a:extLst>
          </p:cNvPr>
          <p:cNvSpPr txBox="1"/>
          <p:nvPr/>
        </p:nvSpPr>
        <p:spPr>
          <a:xfrm>
            <a:off x="3804571" y="3917122"/>
            <a:ext cx="4932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/>
              <a:t>Studienfachberater:innen</a:t>
            </a:r>
            <a:r>
              <a:rPr lang="de-DE" sz="1600" dirty="0"/>
              <a:t> der einzelnen Schwerpunkte </a:t>
            </a:r>
          </a:p>
          <a:p>
            <a:r>
              <a:rPr lang="de-DE" sz="1600" dirty="0" err="1"/>
              <a:t>Mentor:innen</a:t>
            </a:r>
            <a:endParaRPr lang="de-DE" sz="1600" dirty="0"/>
          </a:p>
          <a:p>
            <a:r>
              <a:rPr lang="de-DE" sz="1600" dirty="0"/>
              <a:t>Fachschaften</a:t>
            </a:r>
          </a:p>
        </p:txBody>
      </p:sp>
    </p:spTree>
    <p:extLst>
      <p:ext uri="{BB962C8B-B14F-4D97-AF65-F5344CB8AC3E}">
        <p14:creationId xmlns:p14="http://schemas.microsoft.com/office/powerpoint/2010/main" val="1041287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31C508-3C06-C1FD-CA8F-B885360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87" y="1123836"/>
            <a:ext cx="2707098" cy="4601183"/>
          </a:xfrm>
        </p:spPr>
        <p:txBody>
          <a:bodyPr/>
          <a:lstStyle/>
          <a:p>
            <a:pPr algn="ctr"/>
            <a:r>
              <a:rPr lang="de-DE" dirty="0"/>
              <a:t>Darum </a:t>
            </a:r>
            <a:br>
              <a:rPr lang="de-DE" dirty="0"/>
            </a:br>
            <a:r>
              <a:rPr lang="de-DE" dirty="0"/>
              <a:t>geht es </a:t>
            </a:r>
            <a:br>
              <a:rPr lang="de-DE" dirty="0"/>
            </a:br>
            <a:r>
              <a:rPr lang="de-DE" dirty="0"/>
              <a:t>heute!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CB8599-DC41-3BEF-47BC-A38C17EA2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Struktur des Studiengangs</a:t>
            </a:r>
          </a:p>
          <a:p>
            <a:r>
              <a:rPr lang="de-DE" sz="2400" dirty="0"/>
              <a:t>Aufbau des Studiums in Modulen und Modulbausteinen</a:t>
            </a:r>
          </a:p>
          <a:p>
            <a:r>
              <a:rPr lang="de-DE" sz="2400" dirty="0"/>
              <a:t>Anmeldung zu Veranstaltungen und Prüfungen in Jogustine</a:t>
            </a:r>
          </a:p>
          <a:p>
            <a:r>
              <a:rPr lang="de-DE" sz="2400" dirty="0"/>
              <a:t>Ansprechpartner und weitere Informationen</a:t>
            </a:r>
          </a:p>
          <a:p>
            <a:r>
              <a:rPr lang="de-DE" sz="2400" dirty="0"/>
              <a:t>Angebote zum Studienstart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7531BA6-40E9-7664-B3D1-0E97E29C9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7455"/>
            <a:ext cx="2015998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D306A11-7C3B-D803-C54C-E00346CF2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9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45CD3-7C1E-1CCA-E6FE-8C73D14A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Hilfen zum Studienstart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96A823-3D01-0DAA-85AA-E99BA14B4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Veranstaltungen Einführungswoche</a:t>
            </a:r>
          </a:p>
          <a:p>
            <a:r>
              <a:rPr lang="de-DE" dirty="0"/>
              <a:t>Mentoringprogramm des Fachbereichs 07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8C4244-FEA9-3485-31F0-0153F170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2C31E70-F44D-F1B0-F044-48FD18613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0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AD88C-597C-E93D-3B41-A5798B3A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Einführungs-woche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734620F-8F77-4CA1-E4D6-3A8CC12CF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6EA6AE-F26E-B584-5001-AEB67E36D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55" y="-4572"/>
            <a:ext cx="4848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290FD92-8262-6BBC-DC13-5C15A95FD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FA18D1-F3C0-33E4-A450-3139CC670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D0E60-43C5-942F-801B-98B0E1A4F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Mentoring für Studierende im 1. und 2. Fachsemester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CAB260-08D3-05A2-1ED6-E9DD5F281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766" y="660980"/>
            <a:ext cx="7315200" cy="512064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Mentoring-Programm des FB 07: </a:t>
            </a:r>
            <a:r>
              <a:rPr lang="de-DE" dirty="0">
                <a:hlinkClick r:id="rId2"/>
              </a:rPr>
              <a:t>https://www.mentoring.uni-mainz.de/mentoring/</a:t>
            </a:r>
            <a:r>
              <a:rPr lang="de-DE" dirty="0"/>
              <a:t> </a:t>
            </a:r>
          </a:p>
          <a:p>
            <a:r>
              <a:rPr lang="de-DE" dirty="0"/>
              <a:t>Persönliche Betreuung durch erfahrene Studierende</a:t>
            </a:r>
          </a:p>
          <a:p>
            <a:r>
              <a:rPr lang="de-DE" dirty="0"/>
              <a:t>Überblick über Studienanforderungen</a:t>
            </a:r>
          </a:p>
          <a:p>
            <a:r>
              <a:rPr lang="de-DE" dirty="0"/>
              <a:t>Anmeldungen zu Veranstaltungen und Prüfungen</a:t>
            </a:r>
          </a:p>
          <a:p>
            <a:r>
              <a:rPr lang="de-DE" dirty="0"/>
              <a:t>Unterstützung beim Erstellen eines Studienverlaufsplans</a:t>
            </a:r>
          </a:p>
          <a:p>
            <a:r>
              <a:rPr lang="de-DE" dirty="0"/>
              <a:t>Sonstiges: z.B. Fragen zu Praktika, Campus-Tour, etc.</a:t>
            </a:r>
          </a:p>
          <a:p>
            <a:r>
              <a:rPr lang="de-DE" dirty="0"/>
              <a:t>Anmeldung: </a:t>
            </a:r>
            <a:r>
              <a:rPr lang="de-DE" dirty="0">
                <a:hlinkClick r:id="rId3"/>
              </a:rPr>
              <a:t>https://www.mentoring.uni-mainz.de/anmeldung/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A8A3100-C4B8-17D4-45AA-8C618CFF47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3BD39BB-D71A-CECC-3212-479365A64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48DA3B-C1C6-94ED-FCFA-174EC9E021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237" y="3714162"/>
            <a:ext cx="5886141" cy="314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75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C1A9F-1F75-3DC4-A82A-F9CD4EC4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Tipps zum Studienstart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A95FE-128B-E997-44EC-5518D4410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Emails der Uni-Mailadresse täglich abrufen (aus Datenschutzgründen keine Weiterleitung an andere Adresse möglich)</a:t>
            </a:r>
          </a:p>
          <a:p>
            <a:r>
              <a:rPr lang="de-DE" dirty="0"/>
              <a:t>Nachrichten in </a:t>
            </a:r>
            <a:r>
              <a:rPr lang="de-DE" dirty="0" err="1"/>
              <a:t>Jogustine</a:t>
            </a:r>
            <a:r>
              <a:rPr lang="de-DE" dirty="0"/>
              <a:t> regelmäßig prüfen</a:t>
            </a:r>
          </a:p>
          <a:p>
            <a:r>
              <a:rPr lang="de-DE" dirty="0"/>
              <a:t>Beratungen wahrnehmen: Bei Unklarheiten / fehlenden Informationen direkt nachfragen!</a:t>
            </a:r>
          </a:p>
          <a:p>
            <a:r>
              <a:rPr lang="de-DE" dirty="0"/>
              <a:t>Auf Lehrveranstaltungs- und Prüfungsanmeldephasen achten</a:t>
            </a:r>
          </a:p>
          <a:p>
            <a:r>
              <a:rPr lang="de-DE" dirty="0"/>
              <a:t>UB-Ausweis erstellen</a:t>
            </a:r>
          </a:p>
          <a:p>
            <a:r>
              <a:rPr lang="de-DE" dirty="0"/>
              <a:t>Arbeiten von zu Hause: Remotedesktop-Verbindung einrichten</a:t>
            </a:r>
          </a:p>
          <a:p>
            <a:pPr marL="502920" lvl="1" indent="0">
              <a:buNone/>
            </a:pPr>
            <a:r>
              <a:rPr lang="de-DE" dirty="0">
                <a:hlinkClick r:id="rId2"/>
              </a:rPr>
              <a:t>https://www.zdv.uni-mainz.de/remotedesktop-arbeiten-am-entfernten-arbeitsplatz/</a:t>
            </a: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A7F824-122C-5C44-E356-70E86C9A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48ABE1-BE2F-0C6B-8183-0B04B7818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61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CFBE4-CB08-8408-A0F0-9C4A03D17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Informiert bleiben…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1D629F-1E2F-574D-67C9-3C5E79C88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Homepage IAW:</a:t>
            </a:r>
          </a:p>
          <a:p>
            <a:pPr marL="502920" lvl="1" indent="0">
              <a:buNone/>
            </a:pPr>
            <a:r>
              <a:rPr lang="de-DE" dirty="0">
                <a:hlinkClick r:id="rId2"/>
              </a:rPr>
              <a:t>https://www.altertumswissenschaften.uni-mainz.de/</a:t>
            </a:r>
            <a:r>
              <a:rPr lang="de-DE" dirty="0"/>
              <a:t> </a:t>
            </a:r>
          </a:p>
          <a:p>
            <a:r>
              <a:rPr lang="de-DE" dirty="0"/>
              <a:t>Homepage IKM: </a:t>
            </a:r>
          </a:p>
          <a:p>
            <a:pPr marL="502920" lvl="1" indent="0">
              <a:buNone/>
            </a:pPr>
            <a:r>
              <a:rPr lang="de-DE" dirty="0">
                <a:hlinkClick r:id="rId3"/>
              </a:rPr>
              <a:t>https://www.ikm.uni-mainz.de/</a:t>
            </a:r>
            <a:r>
              <a:rPr lang="de-DE" dirty="0"/>
              <a:t> </a:t>
            </a:r>
          </a:p>
          <a:p>
            <a:r>
              <a:rPr lang="de-DE" dirty="0"/>
              <a:t>Homepage mit PO, MHB &amp; Studienverlaufsplan B.A. ALPHA</a:t>
            </a:r>
          </a:p>
          <a:p>
            <a:pPr marL="502920" lvl="1" indent="0">
              <a:buNone/>
            </a:pPr>
            <a:r>
              <a:rPr lang="de-DE" dirty="0">
                <a:hlinkClick r:id="rId4"/>
              </a:rPr>
              <a:t>https://www.altertumswissenschaften.uni-mainz.de/ba-alpha/</a:t>
            </a:r>
            <a:r>
              <a:rPr lang="de-DE" dirty="0"/>
              <a:t> </a:t>
            </a:r>
          </a:p>
          <a:p>
            <a:r>
              <a:rPr lang="de-DE" dirty="0"/>
              <a:t>Homepage mit PO, MHB &amp; Studienverlaufsplan M.A. ALPHA</a:t>
            </a:r>
          </a:p>
          <a:p>
            <a:pPr marL="502920" lvl="1" indent="0">
              <a:buNone/>
            </a:pPr>
            <a:r>
              <a:rPr lang="de-DE" dirty="0">
                <a:hlinkClick r:id="rId5"/>
              </a:rPr>
              <a:t>https://www.altertumswissenschaften.uni-mainz.de/ma-alpha/</a:t>
            </a:r>
            <a:r>
              <a:rPr lang="de-DE" dirty="0"/>
              <a:t> </a:t>
            </a:r>
          </a:p>
          <a:p>
            <a:r>
              <a:rPr lang="de-DE" dirty="0" err="1"/>
              <a:t>TikTok</a:t>
            </a:r>
            <a:endParaRPr lang="de-DE" dirty="0"/>
          </a:p>
          <a:p>
            <a:pPr marL="502920" lvl="1" indent="0">
              <a:buNone/>
            </a:pPr>
            <a:r>
              <a:rPr lang="de-DE" dirty="0">
                <a:hlinkClick r:id="rId6"/>
              </a:rPr>
              <a:t>https://www.tiktok.com/@ancientstudiesmainz</a:t>
            </a:r>
            <a:r>
              <a:rPr lang="de-DE" dirty="0"/>
              <a:t> </a:t>
            </a:r>
          </a:p>
          <a:p>
            <a:r>
              <a:rPr lang="de-DE" dirty="0"/>
              <a:t>Instagram</a:t>
            </a:r>
          </a:p>
          <a:p>
            <a:pPr marL="502920" lvl="1" indent="0">
              <a:buNone/>
            </a:pPr>
            <a:r>
              <a:rPr lang="de-DE" dirty="0">
                <a:hlinkClick r:id="rId7"/>
              </a:rPr>
              <a:t>https://www.instagram.com/ancientstudiesmainz/</a:t>
            </a:r>
            <a:r>
              <a:rPr lang="de-DE" dirty="0"/>
              <a:t>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76351F-5D19-F2A9-4218-278C0016AD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B7B1347-0BAA-E2AC-13B8-ABEBEFD85A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2050" name="Picture 2" descr="TikTok Logo - PNG y Vector">
            <a:extLst>
              <a:ext uri="{FF2B5EF4-FFF2-40B4-BE49-F238E27FC236}">
                <a16:creationId xmlns:a16="http://schemas.microsoft.com/office/drawing/2014/main" id="{2A3F8A51-A500-ECB0-768F-D3AB60715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94" y="4413733"/>
            <a:ext cx="426929" cy="4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0C73BB4-3272-A7E4-2035-D5E0EB455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94" y="5160564"/>
            <a:ext cx="426929" cy="4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9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5657-617C-84A3-AA09-3EAC4601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ALPHA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3768D18-2243-03EE-287D-13A0C66F11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94" y="803451"/>
            <a:ext cx="7315200" cy="292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4D300B7-7C24-25BB-7494-EE1BF276D181}"/>
              </a:ext>
            </a:extLst>
          </p:cNvPr>
          <p:cNvSpPr txBox="1"/>
          <p:nvPr/>
        </p:nvSpPr>
        <p:spPr>
          <a:xfrm>
            <a:off x="4110087" y="4091233"/>
            <a:ext cx="51873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Institut für Altertumswissenschaften: </a:t>
            </a:r>
          </a:p>
          <a:p>
            <a:r>
              <a:rPr lang="de-DE" dirty="0">
                <a:hlinkClick r:id="rId3"/>
              </a:rPr>
              <a:t>https://www.altertumswissenschaften.uni-mainz.de/</a:t>
            </a:r>
            <a:endParaRPr lang="de-DE" dirty="0"/>
          </a:p>
          <a:p>
            <a:r>
              <a:rPr lang="de-DE" dirty="0"/>
              <a:t> </a:t>
            </a:r>
          </a:p>
          <a:p>
            <a:endParaRPr lang="de-DE" dirty="0"/>
          </a:p>
          <a:p>
            <a:r>
              <a:rPr lang="de-DE" dirty="0"/>
              <a:t>Institut für Kunstgeschichte und Musikwissenschaft:</a:t>
            </a:r>
          </a:p>
          <a:p>
            <a:r>
              <a:rPr lang="de-DE" dirty="0">
                <a:hlinkClick r:id="rId4"/>
              </a:rPr>
              <a:t>https://www.ikm.uni-mainz.de/</a:t>
            </a:r>
            <a:r>
              <a:rPr lang="de-DE" dirty="0"/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6917A53-139E-0E03-51EF-E0FF10E27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7455"/>
            <a:ext cx="2015998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2FF950C-B019-5D7F-8525-5DED681691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38CA00-BD5D-3360-2D17-3BEB2EB64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9" r="21515"/>
          <a:stretch/>
        </p:blipFill>
        <p:spPr bwMode="auto">
          <a:xfrm>
            <a:off x="9108962" y="5070700"/>
            <a:ext cx="2703763" cy="80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Ein Bild, das Grafiken, Schrift, Grafikdesign, rot enthält.&#10;&#10;Automatisch generierte Beschreibung">
            <a:extLst>
              <a:ext uri="{FF2B5EF4-FFF2-40B4-BE49-F238E27FC236}">
                <a16:creationId xmlns:a16="http://schemas.microsoft.com/office/drawing/2014/main" id="{96F62883-4BD6-D66A-7DE0-D3137E30B2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872" y="4194928"/>
            <a:ext cx="1375153" cy="5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42507-1571-68E4-61D4-A834C6A1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ALPHA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D89E5B-C3F7-77A5-1B33-6AD5CBFD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90" y="792650"/>
            <a:ext cx="8093081" cy="3968971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FB9F42F0-A434-4E47-904C-78A85F643517}"/>
              </a:ext>
            </a:extLst>
          </p:cNvPr>
          <p:cNvSpPr/>
          <p:nvPr/>
        </p:nvSpPr>
        <p:spPr>
          <a:xfrm>
            <a:off x="5568932" y="4214240"/>
            <a:ext cx="3065929" cy="247585"/>
          </a:xfrm>
          <a:prstGeom prst="rect">
            <a:avLst/>
          </a:prstGeom>
          <a:noFill/>
          <a:ln w="34925"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5413DFC-7DA0-4418-CB43-5B44FE83F95D}"/>
              </a:ext>
            </a:extLst>
          </p:cNvPr>
          <p:cNvSpPr txBox="1"/>
          <p:nvPr/>
        </p:nvSpPr>
        <p:spPr>
          <a:xfrm>
            <a:off x="3577222" y="5061418"/>
            <a:ext cx="8485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Homepage B.A. ALPHA: </a:t>
            </a:r>
            <a:r>
              <a:rPr lang="de-DE" dirty="0">
                <a:hlinkClick r:id="rId3"/>
              </a:rPr>
              <a:t>https://www.altertumswissenschaften.uni-mainz.de/ba-alpha/</a:t>
            </a:r>
            <a:r>
              <a:rPr lang="de-DE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de-DE" dirty="0"/>
              <a:t>Hier auch alle wichtigen Dokumente zum Download: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de-DE" dirty="0"/>
              <a:t>Prüfungsordnung, Modulhandbuch, Studienverlaufspläne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89F289-2755-6AEF-5111-69BE2325A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7455"/>
            <a:ext cx="2015998" cy="50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ED3AE59-0127-0D4E-4AE8-CAE86D0601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C1D31FD-C73E-105C-BD64-7A2E3A06F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8AE806-FEB1-6BB7-02B5-71F0CA8E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65316" cy="4601183"/>
          </a:xfrm>
        </p:spPr>
        <p:txBody>
          <a:bodyPr/>
          <a:lstStyle/>
          <a:p>
            <a:r>
              <a:rPr lang="de-DE" dirty="0"/>
              <a:t>Lage </a:t>
            </a:r>
            <a:br>
              <a:rPr lang="de-DE" dirty="0"/>
            </a:br>
            <a:r>
              <a:rPr lang="de-DE" dirty="0"/>
              <a:t>der Arbeitsbereiche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ED44D86-177A-D2B2-19F2-BB4B232D1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C418B8-F83B-C3FD-1BA2-83DF8D3C1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209" y="325906"/>
            <a:ext cx="8741791" cy="620618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B816AE5-F59E-F722-5DD9-D6E97CE092F9}"/>
              </a:ext>
            </a:extLst>
          </p:cNvPr>
          <p:cNvSpPr/>
          <p:nvPr/>
        </p:nvSpPr>
        <p:spPr>
          <a:xfrm>
            <a:off x="4930218" y="2149311"/>
            <a:ext cx="659877" cy="490194"/>
          </a:xfrm>
          <a:prstGeom prst="ellipse">
            <a:avLst/>
          </a:prstGeom>
          <a:noFill/>
          <a:ln w="34925"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363F8F7-34E8-B9C6-3C95-E1B45F8BCA0A}"/>
              </a:ext>
            </a:extLst>
          </p:cNvPr>
          <p:cNvSpPr/>
          <p:nvPr/>
        </p:nvSpPr>
        <p:spPr>
          <a:xfrm>
            <a:off x="3731011" y="1748233"/>
            <a:ext cx="1282047" cy="490194"/>
          </a:xfrm>
          <a:prstGeom prst="roundRect">
            <a:avLst/>
          </a:prstGeom>
          <a:solidFill>
            <a:srgbClr val="C1002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ÄG, AO, VA, VFGA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DF81F7C-D33A-A746-FD57-D01FB3753499}"/>
              </a:ext>
            </a:extLst>
          </p:cNvPr>
          <p:cNvSpPr/>
          <p:nvPr/>
        </p:nvSpPr>
        <p:spPr>
          <a:xfrm>
            <a:off x="8244172" y="1904213"/>
            <a:ext cx="659877" cy="490194"/>
          </a:xfrm>
          <a:prstGeom prst="ellipse">
            <a:avLst/>
          </a:prstGeom>
          <a:noFill/>
          <a:ln w="34925"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16E3E04-F37B-E41B-CF3A-C0D9BFED8283}"/>
              </a:ext>
            </a:extLst>
          </p:cNvPr>
          <p:cNvSpPr/>
          <p:nvPr/>
        </p:nvSpPr>
        <p:spPr>
          <a:xfrm>
            <a:off x="7381912" y="1640262"/>
            <a:ext cx="1050659" cy="263951"/>
          </a:xfrm>
          <a:prstGeom prst="roundRect">
            <a:avLst/>
          </a:prstGeom>
          <a:solidFill>
            <a:srgbClr val="C1002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KA, </a:t>
            </a:r>
            <a:r>
              <a:rPr lang="de-DE" dirty="0" err="1"/>
              <a:t>KPh</a:t>
            </a:r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701E418-ACC4-A3C5-650D-20FFC793FAFA}"/>
              </a:ext>
            </a:extLst>
          </p:cNvPr>
          <p:cNvSpPr/>
          <p:nvPr/>
        </p:nvSpPr>
        <p:spPr>
          <a:xfrm rot="19489363">
            <a:off x="8883347" y="1777284"/>
            <a:ext cx="391329" cy="561468"/>
          </a:xfrm>
          <a:prstGeom prst="ellipse">
            <a:avLst/>
          </a:prstGeom>
          <a:noFill/>
          <a:ln w="34925">
            <a:solidFill>
              <a:srgbClr val="C1002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CBE1FE4B-EC00-AB36-0A47-A7909C206A7B}"/>
              </a:ext>
            </a:extLst>
          </p:cNvPr>
          <p:cNvSpPr/>
          <p:nvPr/>
        </p:nvSpPr>
        <p:spPr>
          <a:xfrm>
            <a:off x="8523847" y="1451878"/>
            <a:ext cx="876829" cy="263951"/>
          </a:xfrm>
          <a:prstGeom prst="roundRect">
            <a:avLst/>
          </a:prstGeom>
          <a:solidFill>
            <a:srgbClr val="C1002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ByzA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D51ACD2-FE73-22E8-BD67-ED02E486D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7455"/>
            <a:ext cx="2015998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56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9209EF-249C-CE26-D100-21ED46A6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 des Studiengangs B.A. ALPHA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04E37A-265E-5FCD-8219-27C1B7A6D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669903-0B81-8648-221B-F2E165BCE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12" y="1190491"/>
            <a:ext cx="7959143" cy="44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BFF09EE-2223-25EF-2340-0403F1F7B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" y="147455"/>
            <a:ext cx="2015998" cy="504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568F48B-7650-324F-12FC-D69B85FD3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47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22CE2-7A64-49CD-FB1B-3C4980D6B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Module und Modulbau-steine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5C7190-9C81-C07A-B065-7ABA2ECA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beinhalten eine Reihe thematisch zusammengehöriger Lehrveranstaltungen (Kurse) und zugehörige Prüfungen (= Modulbausteine)</a:t>
            </a:r>
          </a:p>
          <a:p>
            <a:pPr marL="0" indent="0">
              <a:buNone/>
            </a:pPr>
            <a:endParaRPr lang="de-DE" dirty="0"/>
          </a:p>
          <a:p>
            <a:pPr marL="502920" lvl="1" indent="0">
              <a:buNone/>
            </a:pPr>
            <a:r>
              <a:rPr lang="de-DE" dirty="0"/>
              <a:t>Für alle Schwerpunkte verpflichtende Module (EINF 1 &amp; 2)</a:t>
            </a:r>
          </a:p>
          <a:p>
            <a:endParaRPr lang="de-DE" dirty="0"/>
          </a:p>
          <a:p>
            <a:pPr marL="502920" lvl="1" indent="0">
              <a:buNone/>
            </a:pPr>
            <a:r>
              <a:rPr lang="de-DE" dirty="0"/>
              <a:t>Je nach gewähltem Schwerpunkt verpflichtende Module </a:t>
            </a:r>
          </a:p>
          <a:p>
            <a:pPr marL="502920" lvl="1" indent="0">
              <a:buNone/>
            </a:pPr>
            <a:r>
              <a:rPr lang="de-DE" dirty="0"/>
              <a:t>(Kennung: ÄG, AO, </a:t>
            </a:r>
            <a:r>
              <a:rPr lang="de-DE" dirty="0" err="1"/>
              <a:t>ByzA</a:t>
            </a:r>
            <a:r>
              <a:rPr lang="de-DE" dirty="0"/>
              <a:t>, KA, </a:t>
            </a:r>
            <a:r>
              <a:rPr lang="de-DE" dirty="0" err="1"/>
              <a:t>KPh</a:t>
            </a:r>
            <a:r>
              <a:rPr lang="de-DE" dirty="0"/>
              <a:t>-G, </a:t>
            </a:r>
            <a:r>
              <a:rPr lang="de-DE" dirty="0" err="1"/>
              <a:t>KPh</a:t>
            </a:r>
            <a:r>
              <a:rPr lang="de-DE" dirty="0"/>
              <a:t>-L, VA, VFGA) 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1800" dirty="0"/>
              <a:t>Studienleistungen und Modulprüfungen</a:t>
            </a:r>
          </a:p>
          <a:p>
            <a:endParaRPr lang="de-DE" dirty="0"/>
          </a:p>
          <a:p>
            <a:pPr marL="502920" lvl="1" indent="0">
              <a:buNone/>
            </a:pPr>
            <a:r>
              <a:rPr lang="de-DE" dirty="0"/>
              <a:t>unbenotet (bestanden/nicht bestanden), beliebig oft wiederholbar</a:t>
            </a:r>
          </a:p>
          <a:p>
            <a:endParaRPr lang="de-DE" dirty="0"/>
          </a:p>
          <a:p>
            <a:pPr marL="502920" lvl="1" indent="0">
              <a:buNone/>
            </a:pPr>
            <a:r>
              <a:rPr lang="de-DE" dirty="0"/>
              <a:t>benotet, gehen in die Gesamtnote ein, 2 Wiederholungen möglich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39A85F6-EF49-E9B7-AEE2-4B9CEFD0F4D1}"/>
              </a:ext>
            </a:extLst>
          </p:cNvPr>
          <p:cNvSpPr txBox="1"/>
          <p:nvPr/>
        </p:nvSpPr>
        <p:spPr>
          <a:xfrm>
            <a:off x="4338334" y="6088612"/>
            <a:ext cx="6647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Module und Modulbausteine in Prüfungsordnung geregelt!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8AA8A9-6226-A794-6EAC-C38B7DFF1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D7E1E4-8943-A58C-A7E5-E0E1E96D5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E1F9148-7DAD-D763-2887-F7E3FD1CDB27}"/>
              </a:ext>
            </a:extLst>
          </p:cNvPr>
          <p:cNvSpPr/>
          <p:nvPr/>
        </p:nvSpPr>
        <p:spPr>
          <a:xfrm>
            <a:off x="3944470" y="772469"/>
            <a:ext cx="1084730" cy="295835"/>
          </a:xfrm>
          <a:prstGeom prst="roundRect">
            <a:avLst/>
          </a:prstGeom>
          <a:solidFill>
            <a:srgbClr val="C100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Module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3C54F16-7C4A-F555-A76B-29DFE19F96EE}"/>
              </a:ext>
            </a:extLst>
          </p:cNvPr>
          <p:cNvSpPr/>
          <p:nvPr/>
        </p:nvSpPr>
        <p:spPr>
          <a:xfrm>
            <a:off x="4464422" y="1728468"/>
            <a:ext cx="1577790" cy="295835"/>
          </a:xfrm>
          <a:prstGeom prst="roundRect">
            <a:avLst/>
          </a:prstGeom>
          <a:solidFill>
            <a:srgbClr val="C1002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Pflichtmodule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CDE2FF0-8233-41F8-3CB7-2C9013CE2F70}"/>
              </a:ext>
            </a:extLst>
          </p:cNvPr>
          <p:cNvSpPr/>
          <p:nvPr/>
        </p:nvSpPr>
        <p:spPr>
          <a:xfrm>
            <a:off x="4464422" y="2480864"/>
            <a:ext cx="2115672" cy="295835"/>
          </a:xfrm>
          <a:prstGeom prst="roundRect">
            <a:avLst/>
          </a:prstGeom>
          <a:solidFill>
            <a:srgbClr val="C1002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Wahlpflichtmodule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181F00E1-4378-0516-0DD4-FF7748973315}"/>
              </a:ext>
            </a:extLst>
          </p:cNvPr>
          <p:cNvSpPr/>
          <p:nvPr/>
        </p:nvSpPr>
        <p:spPr>
          <a:xfrm>
            <a:off x="3944470" y="3641059"/>
            <a:ext cx="1577790" cy="295835"/>
          </a:xfrm>
          <a:prstGeom prst="roundRect">
            <a:avLst/>
          </a:prstGeom>
          <a:solidFill>
            <a:srgbClr val="D1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Prüfungen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D7395B6-1B04-C36E-7E07-28CD57827432}"/>
              </a:ext>
            </a:extLst>
          </p:cNvPr>
          <p:cNvSpPr/>
          <p:nvPr/>
        </p:nvSpPr>
        <p:spPr>
          <a:xfrm>
            <a:off x="4486835" y="4393455"/>
            <a:ext cx="2266223" cy="295835"/>
          </a:xfrm>
          <a:prstGeom prst="roundRect">
            <a:avLst/>
          </a:prstGeom>
          <a:solidFill>
            <a:srgbClr val="D17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Studienleistungen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C9E8446-3661-4B21-F16B-5FE8F3293746}"/>
              </a:ext>
            </a:extLst>
          </p:cNvPr>
          <p:cNvSpPr/>
          <p:nvPr/>
        </p:nvSpPr>
        <p:spPr>
          <a:xfrm>
            <a:off x="4459709" y="5100754"/>
            <a:ext cx="2266223" cy="295835"/>
          </a:xfrm>
          <a:prstGeom prst="roundRect">
            <a:avLst/>
          </a:prstGeom>
          <a:solidFill>
            <a:srgbClr val="D17F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Modulprüfungen</a:t>
            </a:r>
          </a:p>
        </p:txBody>
      </p:sp>
    </p:spTree>
    <p:extLst>
      <p:ext uri="{BB962C8B-B14F-4D97-AF65-F5344CB8AC3E}">
        <p14:creationId xmlns:p14="http://schemas.microsoft.com/office/powerpoint/2010/main" val="394035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16E2A5-62C2-B0EC-F3EE-404C7A5BF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Modularer Aufbau des Studiengangs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3AEEB71-3DF2-16A6-D0AF-D252DE9A7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612" y="1190491"/>
            <a:ext cx="7959143" cy="44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A9B8ABB-E6D0-E42B-0DDD-5922C9EF7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7264E90-30AC-1CBA-1347-3E29E61AA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AF7CB25-CD06-C114-EBE8-B4BDF2B65EF9}"/>
              </a:ext>
            </a:extLst>
          </p:cNvPr>
          <p:cNvSpPr/>
          <p:nvPr/>
        </p:nvSpPr>
        <p:spPr>
          <a:xfrm>
            <a:off x="4048658" y="5639658"/>
            <a:ext cx="1652765" cy="369332"/>
          </a:xfrm>
          <a:prstGeom prst="roundRect">
            <a:avLst/>
          </a:prstGeom>
          <a:solidFill>
            <a:srgbClr val="C100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Pflichtmodule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7935179-5F79-4798-BC47-A1B50FF43788}"/>
              </a:ext>
            </a:extLst>
          </p:cNvPr>
          <p:cNvSpPr/>
          <p:nvPr/>
        </p:nvSpPr>
        <p:spPr>
          <a:xfrm>
            <a:off x="6375768" y="5632925"/>
            <a:ext cx="2069522" cy="369332"/>
          </a:xfrm>
          <a:prstGeom prst="roundRect">
            <a:avLst/>
          </a:prstGeom>
          <a:solidFill>
            <a:srgbClr val="988C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Wahlpflichtmodule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5A4070A8-77AA-61B6-A47E-11936684000E}"/>
              </a:ext>
            </a:extLst>
          </p:cNvPr>
          <p:cNvSpPr/>
          <p:nvPr/>
        </p:nvSpPr>
        <p:spPr>
          <a:xfrm>
            <a:off x="8743051" y="5639658"/>
            <a:ext cx="2380495" cy="369332"/>
          </a:xfrm>
          <a:prstGeom prst="roundRect">
            <a:avLst/>
          </a:prstGeom>
          <a:solidFill>
            <a:srgbClr val="D17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Wahlpflicht-Bereich</a:t>
            </a:r>
          </a:p>
        </p:txBody>
      </p:sp>
    </p:spTree>
    <p:extLst>
      <p:ext uri="{BB962C8B-B14F-4D97-AF65-F5344CB8AC3E}">
        <p14:creationId xmlns:p14="http://schemas.microsoft.com/office/powerpoint/2010/main" val="252508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E2C59-3C51-89F6-9341-6AF77E62D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837"/>
            <a:ext cx="3412503" cy="4601183"/>
          </a:xfrm>
        </p:spPr>
        <p:txBody>
          <a:bodyPr/>
          <a:lstStyle/>
          <a:p>
            <a:r>
              <a:rPr lang="de-DE" dirty="0"/>
              <a:t>Beispiel Prüfungsordnung B.A. ALPHA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A72649-49C9-2AD9-9B15-B842CC1C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D6F3C1A-9F4C-FDFA-9455-C08EFD0099D2}"/>
              </a:ext>
            </a:extLst>
          </p:cNvPr>
          <p:cNvSpPr txBox="1"/>
          <p:nvPr/>
        </p:nvSpPr>
        <p:spPr>
          <a:xfrm>
            <a:off x="3838029" y="4838446"/>
            <a:ext cx="9286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Wichtig</a:t>
            </a:r>
            <a:r>
              <a:rPr lang="de-DE" dirty="0"/>
              <a:t>:	</a:t>
            </a:r>
          </a:p>
          <a:p>
            <a:r>
              <a:rPr lang="de-DE" dirty="0"/>
              <a:t>Besorgen Sie sich den Fachanhang der Prüfungsordnung bzw. das Modulhandbuch!</a:t>
            </a:r>
          </a:p>
          <a:p>
            <a:r>
              <a:rPr lang="de-DE" dirty="0"/>
              <a:t>Informieren Sie sich über die für Sie relevanten Module und Prüfungen!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760F3D1-F77A-E33B-D5AA-1956CEBAA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3" y="156980"/>
            <a:ext cx="2015998" cy="504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1FDB1FF2-D7EC-E0D7-A63D-0981132EA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81" y="257770"/>
            <a:ext cx="1008371" cy="30241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EB0E967-297B-0B12-75D0-A0E0F851C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9268" y="873252"/>
            <a:ext cx="7315200" cy="363987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1FC4543-B632-2589-7C65-28193E08AB58}"/>
              </a:ext>
            </a:extLst>
          </p:cNvPr>
          <p:cNvSpPr txBox="1"/>
          <p:nvPr/>
        </p:nvSpPr>
        <p:spPr>
          <a:xfrm>
            <a:off x="3869269" y="6021722"/>
            <a:ext cx="79528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hlinkClick r:id="rId5"/>
              </a:rPr>
              <a:t>https://www.altertumswissenschaften.uni-mainz.de/ba-alpha/#Downloads:_Prfungsordnung_Modulhandbuch_amp_Studienverlaufsplne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8622098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Rahmen</Template>
  <TotalTime>0</TotalTime>
  <Words>1065</Words>
  <Application>Microsoft Office PowerPoint</Application>
  <PresentationFormat>Breitbild</PresentationFormat>
  <Paragraphs>198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Calibri</vt:lpstr>
      <vt:lpstr>Corbel</vt:lpstr>
      <vt:lpstr>Wingdings</vt:lpstr>
      <vt:lpstr>Wingdings 2</vt:lpstr>
      <vt:lpstr>Rahmen</vt:lpstr>
      <vt:lpstr>Archäologien und Philologien in den Altertumswissenschaften (ALPHA)</vt:lpstr>
      <vt:lpstr>Darum  geht es  heute!</vt:lpstr>
      <vt:lpstr>ALPHA</vt:lpstr>
      <vt:lpstr>ALPHA</vt:lpstr>
      <vt:lpstr>Lage  der Arbeitsbereiche</vt:lpstr>
      <vt:lpstr>Struktur des Studiengangs B.A. ALPHA</vt:lpstr>
      <vt:lpstr>Module und Modulbau-steine</vt:lpstr>
      <vt:lpstr>Modularer Aufbau des Studiengangs</vt:lpstr>
      <vt:lpstr>Beispiel Prüfungsordnung B.A. ALPHA</vt:lpstr>
      <vt:lpstr>Individuelle Qualifizierung</vt:lpstr>
      <vt:lpstr>Individuelle Qualifizierung</vt:lpstr>
      <vt:lpstr>Individuelle Qualifizierung</vt:lpstr>
      <vt:lpstr>Studienverlaufs-plan</vt:lpstr>
      <vt:lpstr>Veranstaltungen im  1. Semester</vt:lpstr>
      <vt:lpstr>Lehrver-anstaltungs- und  Prüfungs-anmeldung</vt:lpstr>
      <vt:lpstr>Lehrver-anstaltungs- und  Prüfungs-anmeldung</vt:lpstr>
      <vt:lpstr>Jogustine-Hilfen</vt:lpstr>
      <vt:lpstr>Studienbüro  Altertums-wissenschaften</vt:lpstr>
      <vt:lpstr>Weitere Zuständig-keiten im Rahmen der Studien-organisation</vt:lpstr>
      <vt:lpstr>Hilfen zum Studienstart</vt:lpstr>
      <vt:lpstr>Einführungs-woche</vt:lpstr>
      <vt:lpstr>Mentoring für Studierende im 1. und 2. Fachsemester</vt:lpstr>
      <vt:lpstr>Weitere Tipps zum Studienstart</vt:lpstr>
      <vt:lpstr>Informiert bleiben…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Archäologien und Philologien in den Altertumswissenschaften (ALPHA)</dc:title>
  <dc:creator>Gräßler, Nadine</dc:creator>
  <cp:lastModifiedBy>Gräßler, Nadine</cp:lastModifiedBy>
  <cp:revision>6</cp:revision>
  <cp:lastPrinted>2024-04-08T07:40:26Z</cp:lastPrinted>
  <dcterms:created xsi:type="dcterms:W3CDTF">2024-04-04T12:42:17Z</dcterms:created>
  <dcterms:modified xsi:type="dcterms:W3CDTF">2024-04-08T08:49:11Z</dcterms:modified>
</cp:coreProperties>
</file>